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5"/>
  </p:notesMasterIdLst>
  <p:sldIdLst>
    <p:sldId id="256" r:id="rId2"/>
    <p:sldId id="257" r:id="rId3"/>
    <p:sldId id="275" r:id="rId4"/>
    <p:sldId id="276" r:id="rId5"/>
    <p:sldId id="277" r:id="rId6"/>
    <p:sldId id="278" r:id="rId7"/>
    <p:sldId id="265" r:id="rId8"/>
    <p:sldId id="259" r:id="rId9"/>
    <p:sldId id="261" r:id="rId10"/>
    <p:sldId id="266" r:id="rId11"/>
    <p:sldId id="262" r:id="rId12"/>
    <p:sldId id="271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400"/>
    <a:srgbClr val="FECB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266"/>
    <p:restoredTop sz="93447" autoAdjust="0"/>
  </p:normalViewPr>
  <p:slideViewPr>
    <p:cSldViewPr snapToGrid="0" snapToObjects="1">
      <p:cViewPr varScale="1">
        <p:scale>
          <a:sx n="59" d="100"/>
          <a:sy n="59" d="100"/>
        </p:scale>
        <p:origin x="6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C1D485-F69D-4402-913D-E333E8E6631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46159F90-57DE-4375-95D7-CBC41D157677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I. Keep the most important info. </a:t>
          </a:r>
          <a:br>
            <a:rPr lang="en-CA" dirty="0"/>
          </a:br>
          <a:r>
            <a:rPr lang="en-CA" dirty="0"/>
            <a:t>we want the </a:t>
          </a:r>
          <a:r>
            <a:rPr lang="en-CA" b="1" dirty="0"/>
            <a:t>data to be spread out across each dimension </a:t>
          </a:r>
          <a:r>
            <a:rPr lang="en-CA" dirty="0"/>
            <a:t>(maximize variance) </a:t>
          </a:r>
          <a:endParaRPr lang="en-US" dirty="0"/>
        </a:p>
      </dgm:t>
    </dgm:pt>
    <dgm:pt modelId="{5CB4841C-2042-4CC7-BA3B-256F66AD5ECC}" type="parTrans" cxnId="{B4B8F53B-BC27-4C94-8ABB-E58C73FCEF6B}">
      <dgm:prSet/>
      <dgm:spPr/>
      <dgm:t>
        <a:bodyPr/>
        <a:lstStyle/>
        <a:p>
          <a:endParaRPr lang="en-US"/>
        </a:p>
      </dgm:t>
    </dgm:pt>
    <dgm:pt modelId="{48C7ED83-90BD-4D66-B739-5432E4EA46D9}" type="sibTrans" cxnId="{B4B8F53B-BC27-4C94-8ABB-E58C73FCEF6B}">
      <dgm:prSet/>
      <dgm:spPr/>
      <dgm:t>
        <a:bodyPr/>
        <a:lstStyle/>
        <a:p>
          <a:endParaRPr lang="en-US"/>
        </a:p>
      </dgm:t>
    </dgm:pt>
    <dgm:pt modelId="{211923AA-3693-488D-B0DB-44CF9B742FD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II. Remove Redundancy</a:t>
          </a:r>
        </a:p>
        <a:p>
          <a:pPr>
            <a:lnSpc>
              <a:spcPct val="100000"/>
            </a:lnSpc>
          </a:pPr>
          <a:r>
            <a:rPr lang="en-CA" dirty="0"/>
            <a:t>we want the </a:t>
          </a:r>
          <a:r>
            <a:rPr lang="en-CA" b="1" dirty="0"/>
            <a:t>dimensions to be independent</a:t>
          </a:r>
          <a:endParaRPr lang="en-US" dirty="0"/>
        </a:p>
      </dgm:t>
    </dgm:pt>
    <dgm:pt modelId="{2251F50F-3079-40F3-AE89-84D7B56589EC}" type="parTrans" cxnId="{198509BA-44BB-414D-8C5F-3EFF9CEFD665}">
      <dgm:prSet/>
      <dgm:spPr/>
      <dgm:t>
        <a:bodyPr/>
        <a:lstStyle/>
        <a:p>
          <a:endParaRPr lang="en-US"/>
        </a:p>
      </dgm:t>
    </dgm:pt>
    <dgm:pt modelId="{2CE84D4B-FDC9-4362-BA6B-70EE2C9A1F2E}" type="sibTrans" cxnId="{198509BA-44BB-414D-8C5F-3EFF9CEFD665}">
      <dgm:prSet/>
      <dgm:spPr/>
      <dgm:t>
        <a:bodyPr/>
        <a:lstStyle/>
        <a:p>
          <a:endParaRPr lang="en-US"/>
        </a:p>
      </dgm:t>
    </dgm:pt>
    <dgm:pt modelId="{E7601AE2-66A9-44CA-AE36-4FAB41B75E46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60C2A5B5-5B35-4F3D-8FD5-DBD3016B35D9}" type="parTrans" cxnId="{473EA437-DB56-4757-93F7-B876DDAB78DE}">
      <dgm:prSet/>
      <dgm:spPr/>
      <dgm:t>
        <a:bodyPr/>
        <a:lstStyle/>
        <a:p>
          <a:endParaRPr lang="en-US"/>
        </a:p>
      </dgm:t>
    </dgm:pt>
    <dgm:pt modelId="{DFDC62BA-67D7-4D07-8991-D11C3DDD1170}" type="sibTrans" cxnId="{473EA437-DB56-4757-93F7-B876DDAB78DE}">
      <dgm:prSet/>
      <dgm:spPr/>
      <dgm:t>
        <a:bodyPr/>
        <a:lstStyle/>
        <a:p>
          <a:endParaRPr lang="en-US"/>
        </a:p>
      </dgm:t>
    </dgm:pt>
    <dgm:pt modelId="{00FDEA20-DEAE-438E-9811-3A5D341E7689}" type="pres">
      <dgm:prSet presAssocID="{E8C1D485-F69D-4402-913D-E333E8E66312}" presName="root" presStyleCnt="0">
        <dgm:presLayoutVars>
          <dgm:dir/>
          <dgm:resizeHandles val="exact"/>
        </dgm:presLayoutVars>
      </dgm:prSet>
      <dgm:spPr/>
    </dgm:pt>
    <dgm:pt modelId="{44A25387-2695-4FDA-B392-BEBFC4B0AB4E}" type="pres">
      <dgm:prSet presAssocID="{46159F90-57DE-4375-95D7-CBC41D157677}" presName="compNode" presStyleCnt="0"/>
      <dgm:spPr/>
    </dgm:pt>
    <dgm:pt modelId="{4E36780F-1E3B-443B-8677-C4C2F0BEE054}" type="pres">
      <dgm:prSet presAssocID="{46159F90-57DE-4375-95D7-CBC41D157677}" presName="bgRect" presStyleLbl="bgShp" presStyleIdx="0" presStyleCnt="2"/>
      <dgm:spPr/>
    </dgm:pt>
    <dgm:pt modelId="{69220735-2385-49EC-B80A-9F4086681DF1}" type="pres">
      <dgm:prSet presAssocID="{46159F90-57DE-4375-95D7-CBC41D15767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62D408E0-F812-4980-98AD-B9695E2EABF2}" type="pres">
      <dgm:prSet presAssocID="{46159F90-57DE-4375-95D7-CBC41D157677}" presName="spaceRect" presStyleCnt="0"/>
      <dgm:spPr/>
    </dgm:pt>
    <dgm:pt modelId="{CB436C79-1A18-41FE-B35B-53D2136B44C6}" type="pres">
      <dgm:prSet presAssocID="{46159F90-57DE-4375-95D7-CBC41D157677}" presName="parTx" presStyleLbl="revTx" presStyleIdx="0" presStyleCnt="3">
        <dgm:presLayoutVars>
          <dgm:chMax val="0"/>
          <dgm:chPref val="0"/>
        </dgm:presLayoutVars>
      </dgm:prSet>
      <dgm:spPr/>
    </dgm:pt>
    <dgm:pt modelId="{33CD9C58-B4BB-41BC-97DA-1111FF50CBDF}" type="pres">
      <dgm:prSet presAssocID="{48C7ED83-90BD-4D66-B739-5432E4EA46D9}" presName="sibTrans" presStyleCnt="0"/>
      <dgm:spPr/>
    </dgm:pt>
    <dgm:pt modelId="{1EBB9BE5-D374-4D85-B55E-7BD7079D8F6D}" type="pres">
      <dgm:prSet presAssocID="{211923AA-3693-488D-B0DB-44CF9B742FDB}" presName="compNode" presStyleCnt="0"/>
      <dgm:spPr/>
    </dgm:pt>
    <dgm:pt modelId="{E59E6DEB-84E4-4A23-B9FD-EF0AC2F92C62}" type="pres">
      <dgm:prSet presAssocID="{211923AA-3693-488D-B0DB-44CF9B742FDB}" presName="bgRect" presStyleLbl="bgShp" presStyleIdx="1" presStyleCnt="2"/>
      <dgm:spPr/>
    </dgm:pt>
    <dgm:pt modelId="{5C6C92B4-9E17-41E6-8587-A35437B6B2DB}" type="pres">
      <dgm:prSet presAssocID="{211923AA-3693-488D-B0DB-44CF9B742FD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380C4ADE-A41F-45C2-8271-D2056E1D392C}" type="pres">
      <dgm:prSet presAssocID="{211923AA-3693-488D-B0DB-44CF9B742FDB}" presName="spaceRect" presStyleCnt="0"/>
      <dgm:spPr/>
    </dgm:pt>
    <dgm:pt modelId="{5B9DEB51-1873-452E-89B5-B554DCC593BD}" type="pres">
      <dgm:prSet presAssocID="{211923AA-3693-488D-B0DB-44CF9B742FDB}" presName="parTx" presStyleLbl="revTx" presStyleIdx="1" presStyleCnt="3">
        <dgm:presLayoutVars>
          <dgm:chMax val="0"/>
          <dgm:chPref val="0"/>
        </dgm:presLayoutVars>
      </dgm:prSet>
      <dgm:spPr/>
    </dgm:pt>
    <dgm:pt modelId="{F30B1FB1-C6A0-4AB4-9619-3B6E287D1507}" type="pres">
      <dgm:prSet presAssocID="{211923AA-3693-488D-B0DB-44CF9B742FDB}" presName="desTx" presStyleLbl="revTx" presStyleIdx="2" presStyleCnt="3">
        <dgm:presLayoutVars/>
      </dgm:prSet>
      <dgm:spPr/>
    </dgm:pt>
  </dgm:ptLst>
  <dgm:cxnLst>
    <dgm:cxn modelId="{6FE0F317-4AC4-47BA-B139-284BC80704E9}" type="presOf" srcId="{211923AA-3693-488D-B0DB-44CF9B742FDB}" destId="{5B9DEB51-1873-452E-89B5-B554DCC593BD}" srcOrd="0" destOrd="0" presId="urn:microsoft.com/office/officeart/2018/2/layout/IconVerticalSolidList"/>
    <dgm:cxn modelId="{473EA437-DB56-4757-93F7-B876DDAB78DE}" srcId="{211923AA-3693-488D-B0DB-44CF9B742FDB}" destId="{E7601AE2-66A9-44CA-AE36-4FAB41B75E46}" srcOrd="0" destOrd="0" parTransId="{60C2A5B5-5B35-4F3D-8FD5-DBD3016B35D9}" sibTransId="{DFDC62BA-67D7-4D07-8991-D11C3DDD1170}"/>
    <dgm:cxn modelId="{B4B8F53B-BC27-4C94-8ABB-E58C73FCEF6B}" srcId="{E8C1D485-F69D-4402-913D-E333E8E66312}" destId="{46159F90-57DE-4375-95D7-CBC41D157677}" srcOrd="0" destOrd="0" parTransId="{5CB4841C-2042-4CC7-BA3B-256F66AD5ECC}" sibTransId="{48C7ED83-90BD-4D66-B739-5432E4EA46D9}"/>
    <dgm:cxn modelId="{B3A1E250-9663-4BAB-847C-A02CE5339436}" type="presOf" srcId="{E7601AE2-66A9-44CA-AE36-4FAB41B75E46}" destId="{F30B1FB1-C6A0-4AB4-9619-3B6E287D1507}" srcOrd="0" destOrd="0" presId="urn:microsoft.com/office/officeart/2018/2/layout/IconVerticalSolidList"/>
    <dgm:cxn modelId="{FC92A38B-F04D-466A-A5FA-F677ED524BBC}" type="presOf" srcId="{E8C1D485-F69D-4402-913D-E333E8E66312}" destId="{00FDEA20-DEAE-438E-9811-3A5D341E7689}" srcOrd="0" destOrd="0" presId="urn:microsoft.com/office/officeart/2018/2/layout/IconVerticalSolidList"/>
    <dgm:cxn modelId="{198509BA-44BB-414D-8C5F-3EFF9CEFD665}" srcId="{E8C1D485-F69D-4402-913D-E333E8E66312}" destId="{211923AA-3693-488D-B0DB-44CF9B742FDB}" srcOrd="1" destOrd="0" parTransId="{2251F50F-3079-40F3-AE89-84D7B56589EC}" sibTransId="{2CE84D4B-FDC9-4362-BA6B-70EE2C9A1F2E}"/>
    <dgm:cxn modelId="{E6CE53DA-7B2C-41DD-B276-88891DA42491}" type="presOf" srcId="{46159F90-57DE-4375-95D7-CBC41D157677}" destId="{CB436C79-1A18-41FE-B35B-53D2136B44C6}" srcOrd="0" destOrd="0" presId="urn:microsoft.com/office/officeart/2018/2/layout/IconVerticalSolidList"/>
    <dgm:cxn modelId="{8459AC75-5DE2-4F3A-8A74-D3C58E875ADC}" type="presParOf" srcId="{00FDEA20-DEAE-438E-9811-3A5D341E7689}" destId="{44A25387-2695-4FDA-B392-BEBFC4B0AB4E}" srcOrd="0" destOrd="0" presId="urn:microsoft.com/office/officeart/2018/2/layout/IconVerticalSolidList"/>
    <dgm:cxn modelId="{890C6FC5-95C8-49E7-89B3-A264F0AC923B}" type="presParOf" srcId="{44A25387-2695-4FDA-B392-BEBFC4B0AB4E}" destId="{4E36780F-1E3B-443B-8677-C4C2F0BEE054}" srcOrd="0" destOrd="0" presId="urn:microsoft.com/office/officeart/2018/2/layout/IconVerticalSolidList"/>
    <dgm:cxn modelId="{9EF3A0B7-737A-41A3-B7E0-DCC7D0E34C2D}" type="presParOf" srcId="{44A25387-2695-4FDA-B392-BEBFC4B0AB4E}" destId="{69220735-2385-49EC-B80A-9F4086681DF1}" srcOrd="1" destOrd="0" presId="urn:microsoft.com/office/officeart/2018/2/layout/IconVerticalSolidList"/>
    <dgm:cxn modelId="{949B237A-9517-4305-A4E1-7F5B3012F95A}" type="presParOf" srcId="{44A25387-2695-4FDA-B392-BEBFC4B0AB4E}" destId="{62D408E0-F812-4980-98AD-B9695E2EABF2}" srcOrd="2" destOrd="0" presId="urn:microsoft.com/office/officeart/2018/2/layout/IconVerticalSolidList"/>
    <dgm:cxn modelId="{990944FB-214E-4BAB-A858-3474AD6DC71A}" type="presParOf" srcId="{44A25387-2695-4FDA-B392-BEBFC4B0AB4E}" destId="{CB436C79-1A18-41FE-B35B-53D2136B44C6}" srcOrd="3" destOrd="0" presId="urn:microsoft.com/office/officeart/2018/2/layout/IconVerticalSolidList"/>
    <dgm:cxn modelId="{59BBC6BD-B54A-48D2-A22E-00E0B42D9999}" type="presParOf" srcId="{00FDEA20-DEAE-438E-9811-3A5D341E7689}" destId="{33CD9C58-B4BB-41BC-97DA-1111FF50CBDF}" srcOrd="1" destOrd="0" presId="urn:microsoft.com/office/officeart/2018/2/layout/IconVerticalSolidList"/>
    <dgm:cxn modelId="{9FE0FBF8-6E1C-4587-9DC7-FB49DFAF00C4}" type="presParOf" srcId="{00FDEA20-DEAE-438E-9811-3A5D341E7689}" destId="{1EBB9BE5-D374-4D85-B55E-7BD7079D8F6D}" srcOrd="2" destOrd="0" presId="urn:microsoft.com/office/officeart/2018/2/layout/IconVerticalSolidList"/>
    <dgm:cxn modelId="{4234B28B-E8B8-4643-BDE1-B7BD162E9AF6}" type="presParOf" srcId="{1EBB9BE5-D374-4D85-B55E-7BD7079D8F6D}" destId="{E59E6DEB-84E4-4A23-B9FD-EF0AC2F92C62}" srcOrd="0" destOrd="0" presId="urn:microsoft.com/office/officeart/2018/2/layout/IconVerticalSolidList"/>
    <dgm:cxn modelId="{8BF040B7-95BD-4ACE-AEB5-06A5CB72ADC7}" type="presParOf" srcId="{1EBB9BE5-D374-4D85-B55E-7BD7079D8F6D}" destId="{5C6C92B4-9E17-41E6-8587-A35437B6B2DB}" srcOrd="1" destOrd="0" presId="urn:microsoft.com/office/officeart/2018/2/layout/IconVerticalSolidList"/>
    <dgm:cxn modelId="{B064B253-5D79-48F4-B975-6F336E754D1B}" type="presParOf" srcId="{1EBB9BE5-D374-4D85-B55E-7BD7079D8F6D}" destId="{380C4ADE-A41F-45C2-8271-D2056E1D392C}" srcOrd="2" destOrd="0" presId="urn:microsoft.com/office/officeart/2018/2/layout/IconVerticalSolidList"/>
    <dgm:cxn modelId="{24428901-A5EF-4D08-AB87-A3A645405F47}" type="presParOf" srcId="{1EBB9BE5-D374-4D85-B55E-7BD7079D8F6D}" destId="{5B9DEB51-1873-452E-89B5-B554DCC593BD}" srcOrd="3" destOrd="0" presId="urn:microsoft.com/office/officeart/2018/2/layout/IconVerticalSolidList"/>
    <dgm:cxn modelId="{BD695210-07B5-4C59-A421-F34C928F51EB}" type="presParOf" srcId="{1EBB9BE5-D374-4D85-B55E-7BD7079D8F6D}" destId="{F30B1FB1-C6A0-4AB4-9619-3B6E287D1507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36780F-1E3B-443B-8677-C4C2F0BEE054}">
      <dsp:nvSpPr>
        <dsp:cNvPr id="0" name=""/>
        <dsp:cNvSpPr/>
      </dsp:nvSpPr>
      <dsp:spPr>
        <a:xfrm>
          <a:off x="0" y="592690"/>
          <a:ext cx="10691811" cy="109419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220735-2385-49EC-B80A-9F4086681DF1}">
      <dsp:nvSpPr>
        <dsp:cNvPr id="0" name=""/>
        <dsp:cNvSpPr/>
      </dsp:nvSpPr>
      <dsp:spPr>
        <a:xfrm>
          <a:off x="330995" y="838885"/>
          <a:ext cx="601809" cy="6018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436C79-1A18-41FE-B35B-53D2136B44C6}">
      <dsp:nvSpPr>
        <dsp:cNvPr id="0" name=""/>
        <dsp:cNvSpPr/>
      </dsp:nvSpPr>
      <dsp:spPr>
        <a:xfrm>
          <a:off x="1263799" y="592690"/>
          <a:ext cx="9428012" cy="1094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803" tIns="115803" rIns="115803" bIns="11580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900" kern="1200" dirty="0"/>
            <a:t>I. Keep the most important info. </a:t>
          </a:r>
          <a:br>
            <a:rPr lang="en-CA" sz="1900" kern="1200" dirty="0"/>
          </a:br>
          <a:r>
            <a:rPr lang="en-CA" sz="1900" kern="1200" dirty="0"/>
            <a:t>we want the </a:t>
          </a:r>
          <a:r>
            <a:rPr lang="en-CA" sz="1900" b="1" kern="1200" dirty="0"/>
            <a:t>data to be spread out across each dimension </a:t>
          </a:r>
          <a:r>
            <a:rPr lang="en-CA" sz="1900" kern="1200" dirty="0"/>
            <a:t>(maximize variance) </a:t>
          </a:r>
          <a:endParaRPr lang="en-US" sz="1900" kern="1200" dirty="0"/>
        </a:p>
      </dsp:txBody>
      <dsp:txXfrm>
        <a:off x="1263799" y="592690"/>
        <a:ext cx="9428012" cy="1094198"/>
      </dsp:txXfrm>
    </dsp:sp>
    <dsp:sp modelId="{E59E6DEB-84E4-4A23-B9FD-EF0AC2F92C62}">
      <dsp:nvSpPr>
        <dsp:cNvPr id="0" name=""/>
        <dsp:cNvSpPr/>
      </dsp:nvSpPr>
      <dsp:spPr>
        <a:xfrm>
          <a:off x="0" y="1960439"/>
          <a:ext cx="10691811" cy="109419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6C92B4-9E17-41E6-8587-A35437B6B2DB}">
      <dsp:nvSpPr>
        <dsp:cNvPr id="0" name=""/>
        <dsp:cNvSpPr/>
      </dsp:nvSpPr>
      <dsp:spPr>
        <a:xfrm>
          <a:off x="330995" y="2206634"/>
          <a:ext cx="601809" cy="6018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9DEB51-1873-452E-89B5-B554DCC593BD}">
      <dsp:nvSpPr>
        <dsp:cNvPr id="0" name=""/>
        <dsp:cNvSpPr/>
      </dsp:nvSpPr>
      <dsp:spPr>
        <a:xfrm>
          <a:off x="1263799" y="1960439"/>
          <a:ext cx="4811315" cy="1094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803" tIns="115803" rIns="115803" bIns="115803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900" kern="1200" dirty="0"/>
            <a:t>II. Remove Redundancy</a:t>
          </a:r>
        </a:p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900" kern="1200" dirty="0"/>
            <a:t>we want the </a:t>
          </a:r>
          <a:r>
            <a:rPr lang="en-CA" sz="1900" b="1" kern="1200" dirty="0"/>
            <a:t>dimensions to be independent</a:t>
          </a:r>
          <a:endParaRPr lang="en-US" sz="1900" kern="1200" dirty="0"/>
        </a:p>
      </dsp:txBody>
      <dsp:txXfrm>
        <a:off x="1263799" y="1960439"/>
        <a:ext cx="4811315" cy="1094198"/>
      </dsp:txXfrm>
    </dsp:sp>
    <dsp:sp modelId="{F30B1FB1-C6A0-4AB4-9619-3B6E287D1507}">
      <dsp:nvSpPr>
        <dsp:cNvPr id="0" name=""/>
        <dsp:cNvSpPr/>
      </dsp:nvSpPr>
      <dsp:spPr>
        <a:xfrm>
          <a:off x="6075114" y="1960439"/>
          <a:ext cx="4616697" cy="1094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803" tIns="115803" rIns="115803" bIns="11580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>
        <a:off x="6075114" y="1960439"/>
        <a:ext cx="4616697" cy="10941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00:40:36.56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2115 24575,'34'0'0,"-4"0"0,29 0 0,2 0 0,1 0 0,16 0 0,-16 0 0,26 0 0,-31 0 0,20 0 0,-33 0 0,-1 0 0,-3 0 0,-12 0 0,5 0 0,0 0 0,-5 0 0,-1 0 0,-3 0 0,-4 0 0,6 0 0,-6 5 0,4-3 0,-10 4 0,10-6 0,1 0 0,-4 0 0,3 5 0,-6-3 0,-4 4 0,4-6 0,0 0 0,-4 0 0,4 0 0,-6 0 0,0 0 0,6 6 0,-4-5 0,4 6 0,0-7 0,-5 0 0,6 0 0,-7 0 0,0 0 0,0 0 0,0 0 0,0 0 0,0 0 0,-1 0 0,1 0 0,0 0 0,0 0 0,0 0 0,0 0 0,0 0 0,0 0 0,0 0 0,0 0 0,0 0 0,0-6 0,0 5 0,-5-11 0,3 5 0,-3 0 0,5-5 0,-5 5 0,3-6 0,-3 0 0,5 0 0,-5 0 0,3 5 0,-3-3 0,5 4 0,0-6 0,-5 0 0,3 0 0,-3 0 0,0 0 0,3 0 0,-3 5 0,-1-3 0,5 4 0,-4-6 0,-1 0 0,5 5 0,-4-3 0,-1 4 0,5-6 0,-4 0 0,5 0 0,0 0 0,0-1 0,-6 1 0,5 0 0,-4 0 0,-1 0 0,5 0 0,-4 0 0,-1 0 0,5 0 0,-10 0 0,10 0 0,-10 0 0,10 0 0,-10 0 0,10 0 0,-10 0 0,4 0 0,1 0 0,-5 0 0,10 6 0,-10-4 0,4-3 0,1-1 0,-5-5 0,10 7 0,-10 0 0,4 0 0,1 0 0,-5-7 0,4 6 0,1-6 0,-5 0 0,4 5 0,1-5 0,-5 7 0,4 0 0,1-6 0,-5 4 0,5-5 0,-6 7 0,0 0 0,6-7 0,-5 6 0,5-6 0,-6 0 0,0 5 0,6-11 0,-5 11 0,5-11 0,-6 11 0,0-12 0,6 6 0,-5-1 0,5-4 0,-6 11 0,0-11 0,6 11 0,-5-12 0,4 13 0,-5-13 0,0 6 0,0-1 0,5 2 0,-3 1 0,3 4 0,-5-12 0,5 13 0,-3-12 0,9 5 0,-10 0 0,5 2 0,0-1 0,-5 5 0,11-11 0,-11 11 0,11-12 0,-11 13 0,5-13 0,0 6 0,-5-1 0,11-4 0,-5 11 0,0-12 0,3 13 0,-8-13 0,3 12 0,0-4 0,2-1 0,0 5 0,-1-5 0,-1 7 0,2-5 0,0 3 0,3-4 0,-8 6 0,8 0 0,-3 6 0,0-4 0,3 3 0,-3-5 0,0 0 0,3 6 0,-9-5 0,10 11 0,-10-11 0,10 11 0,-4-11 0,5 11 0,0-11 0,0 11 0,0-5 0,-6 0 0,5 5 0,-4-5 0,5 6 0,0-6 0,0 5 0,0-5 0,-1 6 0,1 0 0,0 0 0,0 0 0,0 0 0,0 0 0,0 0 0,0 0 0,0 0 0,0 0 0,0 0 0,0 0 0,0 0 0,0 0 0,0 0 0,0 0 0,0 0 0,0 0 0,-5 6 0,3-5 0,-8 11 0,8-11 0,-8 11 0,8-5 0,-8 6 0,8-6 0,-8 5 0,3-5 0,0 6 0,-3 0 0,8 0 0,-8 0 0,8 0 0,-8 0 0,8 0 0,-8 0 0,3 0 0,0 0 0,-4 0 0,10 0 0,-10 0 0,10 0 0,-10 0 0,10 0 0,-10 0 0,10 0 0,-10 0 0,10 7 0,-4-5 0,0 5 0,4 0 0,-9-6 0,9 13 0,-4-13 0,6 13 0,-6-12 0,4 4 0,-4 1 0,0-5 0,4 5 0,-10 0 0,10-6 0,-4 13 0,5-13 0,-5 13 0,4-12 0,-4 11 0,0-11 0,4 5 0,-10 0 0,10-6 0,-10 6 0,10-7 0,-10 0 0,10 0 0,-10 0 0,10 0 0,-10 0 0,10 0 0,-10 0 0,10 7 0,-9-5 0,9 11 0,-4-11 0,6 11 0,-1-11 0,-5 12 0,4-6 0,-4 1 0,6 4 0,-7-4 0,6-1 0,-6-1 0,7 0 0,-1-6 0,0 6 0,-5 0 0,3-5 0,-2 11 0,-2-11 0,5 5 0,-4-7 0,5 0 0,0 0 0,0 0 0,0 6 0,-5-4 0,4 5 0,-4-7 0,5 0 0,0 0 0,0 0 0,0 0 0,-5 0 0,3 0 0,-3 0 0,5 0 0,5 6 0,-4-5 0,5 5 0,0-12 0,-5 5 0,6-5 0,-1 7 0,-5-7 0,6 5 0,-7-11 0,6 11 0,-5-4 0,5 0 0,-6 3 0,7-3 0,-6-1 0,5 5 0,-6-10 0,7 10 0,-6-5 0,5 1 0,-6-2 0,0-1 0,0-3 0,0 9 0,0-9 0,0 4 0,0-1 0,0-3 0,0 9 0,0-9 0,0 4 0,0-1 0,0-3 0,6 10 0,-4-11 0,4 12 0,-6-12 0,0 5 0,0 0 0,6-5 0,-4 11 0,4-11 0,-6 11 0,0-11 0,6 5 0,-5 0 0,6-5 0,-7 5 0,6 0 0,-5-4 0,6 4 0,-7 0 0,6-5 0,-5 5 0,6 0 0,-7-5 0,6 5 0,-5 0 0,5-5 0,1 5 0,-6 0 0,5-5 0,-6 5 0,0-6 0,7 0 0,-6 0 0,5 0 0,-6 0 0,6 6 0,-4-4 0,4 4 0,-6-6 0,0 0 0,0 0 0,0 0 0,5 0 0,-3 0 0,3 0 0,-5 0 0,0 0 0,0 0 0,0 0 0,0 0 0,0 0 0,0 0 0,0 0 0,0 0 0,0 0 0,0 0 0,0 0 0,0 0 0,0 0 0,0 0 0,0 0 0,0 0 0,0 0 0,0 0 0,-1 0 0,1 0 0,0 0 0,0 0 0,0 0 0,0 0 0,-5 0 0,-2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2-26T00:41:33.08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1924 24575,'33'0'0,"-5"0"0,20 0 0,-11 0 0,30 0 0,-20 0 0,12-6 0,-9 4 0,-13-10 0,11 11 0,-13-18 0,0 16 0,5-22 0,-12 22 0,5-9 0,-7 6 0,-6-1 0,4 0 0,-4-4 0,6 10 0,-6-5 0,-2 6 0,0-6 0,-4 5 0,10-5 0,-10 6 0,4 0 0,-6 0 0,0 0 0,0 0 0,0 0 0,0 0 0,0 0 0,0-6 0,0 5 0,0-4 0,0 5 0,0-6 0,0 5 0,0-4 0,0 5 0,-1 0 0,1-6 0,0 5 0,0-4 0,0-1 0,0 5 0,0-9 0,0 8 0,0-8 0,0 8 0,0-8 0,0 3 0,0 0 0,0-3 0,0 3 0,0-5 0,0 0 0,0 0 0,-5 0 0,3 5 0,-3-3 0,0 3 0,3-5 0,-3 0 0,5 6 0,-5-11 0,3 8 0,-3-9 0,5 0 0,0 4 0,1-4 0,-1 6 0,0-6 0,-5 5 0,4-6 0,-4 7 0,5-6 0,-5 5 0,4-6 0,-4 7 0,5 0 0,0 1 0,-6-1 0,5-7 0,-4 6 0,6-5 0,-7-1 0,5 6 0,-10-5 0,10 6 0,-10-7 0,5 6 0,-1-5 0,-4 6 0,4 0 0,1 0 0,-5 0 0,4 0 0,1 0 0,-5 0 0,4 0 0,1-6 0,-4 4 0,9-4 0,-10 6 0,4 0 0,1-6 0,-4 4 0,9-4 0,-10 6 0,4-6 0,1 4 0,-5-4 0,10 6 0,-10-6 0,4 4 0,1-4 0,-5 6 0,10-6 0,-9 5 0,3-6 0,1 7 0,-5-6 0,4 5 0,1-6 0,-5 7 0,10 0 0,-10-6 0,4 5 0,1-5 0,-5 6 0,10 0 0,-10 0 0,10 0 0,-10 0 0,9 0 0,-8 0 0,8 0 0,-8 0 0,8 5 0,-8-4 0,8 5 0,-8-6 0,3 0 0,0 5 0,2-3 0,0 3 0,3 0 0,-8-3 0,8 3 0,-3 0 0,0-3 0,-2 3 0,0 0 0,-3-3 0,8 3 0,-3-5 0,0 0 0,3 0 0,-3 0 0,-1 0 0,5 0 0,-4 0 0,5 0 0,-6 0 0,5 0 0,-4 0 0,5 0 0,0 0 0,-6 0 0,5 0 0,-4 0 0,5 1 0,-6-1 0,5 0 0,-10 0 0,10 0 0,-4 0 0,4 0 0,1 0 0,0 5 0,-5-4 0,4 10 0,-10-10 0,10 10 0,-10-10 0,10 10 0,-5-10 0,6 10 0,0-10 0,0 10 0,0-4 0,0 5 0,0 0 0,0 0 0,0 0 0,0 0 0,0 0 0,0 0 0,0 0 0,0 0 0,0 0 0,0 0 0,0 0 0,0 0 0,0 0 0,0 0 0,0 0 0,0 0 0,0 0 0,0 0 0,0 0 0,0 0 0,0 0 0,0 0 0,0 5 0,0 2 0,0 5 0,0 0 0,-6 0 0,5 0 0,-4 0 0,-1 0 0,5-6 0,-5 5 0,1-4 0,-2 5 0,1 0 0,-5 0 0,10-6 0,-10 5 0,10-5 0,-5 6 0,1 0 0,4 0 0,-10 0 0,10 7 0,-4-6 0,6 12 0,-7-12 0,6 12 0,-5-12 0,0 11 0,4-10 0,-4 10 0,-1-10 0,6 4 0,-11-6 0,10 6 0,-10-4 0,5 4 0,-6-6 0,5 0 0,-3 0 0,8 0 0,-8 0 0,8 0 0,-8 0 0,8 0 0,-3 0 0,0 6 0,3-4 0,-8 4 0,8-6 0,-3 0 0,5 6 0,-5-4 0,4 4 0,-4 0 0,5-5 0,1 6 0,-6-1 0,3-5 0,-3 6 0,5-7 0,0 6 0,0-5 0,1 12 0,6-11 0,-5 10 0,11-9 0,-11 9 0,4-10 0,-5 11 0,-1-12 0,1 5 0,-1-6 0,6 7 0,-5-6 0,6 5 0,-7-6 0,0 0 0,0 0 0,0 0 0,-1 0 0,1 0 0,0 0 0,7 1 0,-5 5 0,4-4 0,1 5 0,-6-7 0,5 0 0,-6 0 0,0 0 0,0 0 0,0 0 0,6 0 0,-4 0 0,4 1 0,-6-1 0,6 0 0,-4 0 0,10 1 0,-10-1 0,10 1 0,-10-1 0,10 1 0,-10-1 0,4 1 0,0-1 0,-4-5 0,4 4 0,0-4 0,-4 0 0,4 4 0,-6-4 0,0-1 0,6 5 0,-4-4 0,4 0 0,0 4 0,-4-9 0,4 9 0,-6-10 0,0 10 0,6-10 0,-5 10 0,6-10 0,-7 5 0,0-1 0,6-4 0,-5 5 0,6-1 0,-8-4 0,8 4 0,-6-5 0,5 6 0,-6-5 0,0 4 0,7-5 0,-6 0 0,5 0 0,-6 0 0,6 0 0,-4 0 0,4 0 0,-6 0 0,0 0 0,0 0 0,6 0 0,-4 0 0,4 0 0,-6 0 0,0 0 0,0 0 0,0 0 0,0 0 0,0 0 0,0 0 0,0 0 0,0 0 0,0 0 0,0 0 0,0 0 0,0 0 0,0 0 0,0 0 0,0 0 0,0 0 0,0 0 0,0 0 0,0 0 0,0 0 0,0 0 0,0 0 0,-1 0 0,1 0 0,0 0 0,0 0 0,0 0 0,0 0 0,0 0 0,0 0 0,0 0 0,0 0 0,0 0 0,-5 0 0,-2 0 0</inkml:trace>
</inkml:ink>
</file>

<file path=ppt/media/image1.jpeg>
</file>

<file path=ppt/media/image10.png>
</file>

<file path=ppt/media/image11.png>
</file>

<file path=ppt/media/image12.jpeg>
</file>

<file path=ppt/media/image12.png>
</file>

<file path=ppt/media/image13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03FDD0-8591-3C4C-AF5E-185FA791677C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1E242E-1052-AC4B-A7A2-1B475BB1D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54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926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189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246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5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21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39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46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76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1E242E-1052-AC4B-A7A2-1B475BB1D99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37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81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672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3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708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07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90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4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24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47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961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22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4/20/2023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373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2.xml"/><Relationship Id="rId5" Type="http://schemas.openxmlformats.org/officeDocument/2006/relationships/image" Target="../media/image12.png"/><Relationship Id="rId4" Type="http://schemas.openxmlformats.org/officeDocument/2006/relationships/customXml" Target="../ink/ink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9809CF-F9FB-9648-BE97-57FEB9810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54" y="1265594"/>
            <a:ext cx="4850704" cy="1586464"/>
          </a:xfrm>
        </p:spPr>
        <p:txBody>
          <a:bodyPr anchor="t">
            <a:normAutofit fontScale="90000"/>
          </a:bodyPr>
          <a:lstStyle/>
          <a:p>
            <a:r>
              <a:rPr lang="en-US" sz="3400" dirty="0">
                <a:solidFill>
                  <a:schemeClr val="bg1"/>
                </a:solidFill>
              </a:rPr>
              <a:t>Autism Hackathon</a:t>
            </a:r>
            <a:br>
              <a:rPr lang="en-US" sz="3400" dirty="0">
                <a:solidFill>
                  <a:schemeClr val="bg1"/>
                </a:solidFill>
              </a:rPr>
            </a:br>
            <a:r>
              <a:rPr lang="en-US" sz="3400" dirty="0">
                <a:solidFill>
                  <a:schemeClr val="bg1"/>
                </a:solidFill>
              </a:rPr>
              <a:t>Use Case 3: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C5AE2C-99C3-6442-8E8B-420A31977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4" y="3198619"/>
            <a:ext cx="4734436" cy="2442576"/>
          </a:xfrm>
        </p:spPr>
        <p:txBody>
          <a:bodyPr anchor="b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Presented by: </a:t>
            </a:r>
            <a:r>
              <a:rPr lang="en-US" dirty="0" err="1">
                <a:solidFill>
                  <a:schemeClr val="bg1"/>
                </a:solidFill>
              </a:rPr>
              <a:t>Noha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Elprince</a:t>
            </a:r>
            <a:r>
              <a:rPr lang="en-US" dirty="0">
                <a:solidFill>
                  <a:schemeClr val="bg1"/>
                </a:solidFill>
              </a:rPr>
              <a:t>, Olive Kingsley, Hanen </a:t>
            </a:r>
            <a:r>
              <a:rPr lang="en-US" dirty="0" err="1">
                <a:solidFill>
                  <a:schemeClr val="bg1"/>
                </a:solidFill>
              </a:rPr>
              <a:t>Bondka</a:t>
            </a:r>
            <a:r>
              <a:rPr lang="en-US" dirty="0">
                <a:solidFill>
                  <a:schemeClr val="bg1"/>
                </a:solidFill>
              </a:rPr>
              <a:t>, Anita </a:t>
            </a:r>
            <a:r>
              <a:rPr lang="en-US" dirty="0" err="1">
                <a:solidFill>
                  <a:schemeClr val="bg1"/>
                </a:solidFill>
              </a:rPr>
              <a:t>Mohanani</a:t>
            </a:r>
            <a:r>
              <a:rPr lang="en-US" dirty="0">
                <a:solidFill>
                  <a:schemeClr val="bg1"/>
                </a:solidFill>
              </a:rPr>
              <a:t>, Rishi Bhatnagar, Dhruv Bhatnagar, Peter Shand, </a:t>
            </a:r>
            <a:r>
              <a:rPr lang="en-US" dirty="0" err="1">
                <a:solidFill>
                  <a:schemeClr val="bg1"/>
                </a:solidFill>
              </a:rPr>
              <a:t>Halaa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Menasy</a:t>
            </a:r>
            <a:r>
              <a:rPr lang="en-US" dirty="0">
                <a:solidFill>
                  <a:schemeClr val="bg1"/>
                </a:solidFill>
              </a:rPr>
              <a:t>, Adam Pryce, Ryan Carpenter</a:t>
            </a:r>
          </a:p>
          <a:p>
            <a:r>
              <a:rPr lang="en-US" dirty="0">
                <a:solidFill>
                  <a:schemeClr val="bg1"/>
                </a:solidFill>
              </a:rPr>
              <a:t>SME: Richard M Kubina, Nate Green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pacial view of digital earth">
            <a:extLst>
              <a:ext uri="{FF2B5EF4-FFF2-40B4-BE49-F238E27FC236}">
                <a16:creationId xmlns:a16="http://schemas.microsoft.com/office/drawing/2014/main" id="{63C3635F-364E-443F-BB85-CD03F126A7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30" r="14530"/>
          <a:stretch/>
        </p:blipFill>
        <p:spPr>
          <a:xfrm>
            <a:off x="4876158" y="8975"/>
            <a:ext cx="73158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761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Video 18">
            <a:extLst>
              <a:ext uri="{FF2B5EF4-FFF2-40B4-BE49-F238E27FC236}">
                <a16:creationId xmlns:a16="http://schemas.microsoft.com/office/drawing/2014/main" id="{CFF562A8-1ACC-4229-A95B-2A53B91A2D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0F617AA-B134-5E48-960C-00F7E4E17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871759"/>
            <a:ext cx="7658099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Appendix: T-SNE</a:t>
            </a:r>
          </a:p>
        </p:txBody>
      </p:sp>
    </p:spTree>
    <p:extLst>
      <p:ext uri="{BB962C8B-B14F-4D97-AF65-F5344CB8AC3E}">
        <p14:creationId xmlns:p14="http://schemas.microsoft.com/office/powerpoint/2010/main" val="126839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8F02C46-6670-3448-A781-2D4E59D02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906366"/>
            <a:ext cx="4412098" cy="1616771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28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T-SNE? t-Distributed Stochastic Neighbor Embedding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BFA7F3E-7868-4A4D-9F5E-C21489710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8776F1E-3A9C-5640-9EE7-CC50257AC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571" y="2486931"/>
            <a:ext cx="8575176" cy="196900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76AB626-F2F4-41D1-94FC-3258BA678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26DF7AE-054E-F84F-ABDE-F4F47C67D4E7}"/>
              </a:ext>
            </a:extLst>
          </p:cNvPr>
          <p:cNvSpPr txBox="1"/>
          <p:nvPr/>
        </p:nvSpPr>
        <p:spPr>
          <a:xfrm>
            <a:off x="960120" y="30175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2347D5-53BC-4C47-881A-228F8CE9D7A6}"/>
              </a:ext>
            </a:extLst>
          </p:cNvPr>
          <p:cNvSpPr txBox="1"/>
          <p:nvPr/>
        </p:nvSpPr>
        <p:spPr>
          <a:xfrm>
            <a:off x="3761763" y="3426104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581E7F-FDE0-B94E-86B9-1CDA99ADA1ED}"/>
              </a:ext>
            </a:extLst>
          </p:cNvPr>
          <p:cNvSpPr txBox="1"/>
          <p:nvPr/>
        </p:nvSpPr>
        <p:spPr>
          <a:xfrm>
            <a:off x="3081478" y="340653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E791616-0481-5F43-B5AE-30672F9E311A}"/>
                  </a:ext>
                </a:extLst>
              </p14:cNvPr>
              <p14:cNvContentPartPr/>
              <p14:nvPr/>
            </p14:nvContentPartPr>
            <p14:xfrm>
              <a:off x="2891850" y="2830949"/>
              <a:ext cx="1779120" cy="776002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E791616-0481-5F43-B5AE-30672F9E311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82850" y="2821951"/>
                <a:ext cx="1796760" cy="7936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04168AA-DB33-5443-A561-622F7D219C2D}"/>
                  </a:ext>
                </a:extLst>
              </p14:cNvPr>
              <p14:cNvContentPartPr/>
              <p14:nvPr/>
            </p14:nvContentPartPr>
            <p14:xfrm>
              <a:off x="7572146" y="2973736"/>
              <a:ext cx="1692360" cy="69264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04168AA-DB33-5443-A561-622F7D219C2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563146" y="2965096"/>
                <a:ext cx="1710000" cy="710280"/>
              </a:xfrm>
              <a:prstGeom prst="rect">
                <a:avLst/>
              </a:prstGeom>
            </p:spPr>
          </p:pic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E51E53F8-4142-D448-91A2-A0DEFDA9C06B}"/>
              </a:ext>
            </a:extLst>
          </p:cNvPr>
          <p:cNvSpPr txBox="1"/>
          <p:nvPr/>
        </p:nvSpPr>
        <p:spPr>
          <a:xfrm>
            <a:off x="685801" y="4419049"/>
            <a:ext cx="103797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similarity of datapoint x to datapoint y is defined as the conditional probability, p(</a:t>
            </a:r>
            <a:r>
              <a:rPr lang="en-CA" dirty="0" err="1"/>
              <a:t>y|x</a:t>
            </a:r>
            <a:r>
              <a:rPr lang="en-CA" dirty="0"/>
              <a:t>), that x would pick y as its neighbor if neighbors were picked in proportion to their probability density under a </a:t>
            </a:r>
            <a:r>
              <a:rPr lang="en-CA" b="1" dirty="0"/>
              <a:t>Gaussian</a:t>
            </a:r>
            <a:r>
              <a:rPr lang="en-CA" dirty="0"/>
              <a:t> centered at 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Minimize objective function </a:t>
            </a:r>
            <a:r>
              <a:rPr lang="en-CA" b="1" dirty="0" err="1"/>
              <a:t>Kullback</a:t>
            </a:r>
            <a:r>
              <a:rPr lang="en-CA" b="1" dirty="0"/>
              <a:t> </a:t>
            </a:r>
            <a:r>
              <a:rPr lang="en-CA" b="1" dirty="0" err="1"/>
              <a:t>Leibler</a:t>
            </a:r>
            <a:r>
              <a:rPr lang="en-CA" b="1" dirty="0"/>
              <a:t> Divergence  </a:t>
            </a:r>
            <a:r>
              <a:rPr lang="en-US" dirty="0"/>
              <a:t>(KL) that measures the discrepancy between similarities in the original data and similarities in the map using </a:t>
            </a:r>
            <a:r>
              <a:rPr lang="en-US" b="1" dirty="0"/>
              <a:t>Gradient Descent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=&gt; help preserves local structure</a:t>
            </a:r>
          </a:p>
          <a:p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1074C2-EC32-5141-899A-0B4C4CD9F897}"/>
              </a:ext>
            </a:extLst>
          </p:cNvPr>
          <p:cNvCxnSpPr/>
          <p:nvPr/>
        </p:nvCxnSpPr>
        <p:spPr>
          <a:xfrm flipV="1">
            <a:off x="8971722" y="2937746"/>
            <a:ext cx="1020417" cy="449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9F2C96C-E8F9-004D-8DAD-3E662B9B97ED}"/>
              </a:ext>
            </a:extLst>
          </p:cNvPr>
          <p:cNvSpPr txBox="1"/>
          <p:nvPr/>
        </p:nvSpPr>
        <p:spPr>
          <a:xfrm>
            <a:off x="10023859" y="2556058"/>
            <a:ext cx="1478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 T-Distribution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E6F2EF6-D858-7241-8E40-EA5A1A75C8C2}"/>
              </a:ext>
            </a:extLst>
          </p:cNvPr>
          <p:cNvSpPr txBox="1"/>
          <p:nvPr/>
        </p:nvSpPr>
        <p:spPr>
          <a:xfrm>
            <a:off x="7764776" y="291253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z’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5AD743-CECD-8849-870B-9F4AA9F17DB4}"/>
              </a:ext>
            </a:extLst>
          </p:cNvPr>
          <p:cNvSpPr txBox="1"/>
          <p:nvPr/>
        </p:nvSpPr>
        <p:spPr>
          <a:xfrm>
            <a:off x="8265880" y="3476260"/>
            <a:ext cx="36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x’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A36975-6103-B84A-9513-FBA144F9FE26}"/>
              </a:ext>
            </a:extLst>
          </p:cNvPr>
          <p:cNvSpPr txBox="1"/>
          <p:nvPr/>
        </p:nvSpPr>
        <p:spPr>
          <a:xfrm>
            <a:off x="7614121" y="3276503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y’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8262FA-0175-E84A-8DE2-067B6A7BF140}"/>
              </a:ext>
            </a:extLst>
          </p:cNvPr>
          <p:cNvSpPr txBox="1"/>
          <p:nvPr/>
        </p:nvSpPr>
        <p:spPr>
          <a:xfrm>
            <a:off x="3291987" y="2959949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97AFD-3152-BE1E-224B-3F4318BD364C}"/>
              </a:ext>
            </a:extLst>
          </p:cNvPr>
          <p:cNvSpPr txBox="1"/>
          <p:nvPr/>
        </p:nvSpPr>
        <p:spPr>
          <a:xfrm>
            <a:off x="4896473" y="626570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=xjKm4BcwqX8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2ECFA8-4CD4-A31D-25AE-FB7EA9F7DDF6}"/>
              </a:ext>
            </a:extLst>
          </p:cNvPr>
          <p:cNvSpPr txBox="1"/>
          <p:nvPr/>
        </p:nvSpPr>
        <p:spPr>
          <a:xfrm>
            <a:off x="814891" y="6284855"/>
            <a:ext cx="4275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this video for more info about KL: </a:t>
            </a:r>
          </a:p>
        </p:txBody>
      </p:sp>
    </p:spTree>
    <p:extLst>
      <p:ext uri="{BB962C8B-B14F-4D97-AF65-F5344CB8AC3E}">
        <p14:creationId xmlns:p14="http://schemas.microsoft.com/office/powerpoint/2010/main" val="2507148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BC701-440A-464E-809A-75A8B1F31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774182"/>
          </a:xfrm>
        </p:spPr>
        <p:txBody>
          <a:bodyPr/>
          <a:lstStyle/>
          <a:p>
            <a:r>
              <a:rPr lang="en-US" dirty="0"/>
              <a:t>How t-SNE works?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9EA7913-54EE-3942-A9BB-7E990D9CC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943" y="1069276"/>
            <a:ext cx="37084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E3A99-9503-464F-9E5F-6F9732FCA99B}"/>
              </a:ext>
            </a:extLst>
          </p:cNvPr>
          <p:cNvSpPr txBox="1"/>
          <p:nvPr/>
        </p:nvSpPr>
        <p:spPr>
          <a:xfrm>
            <a:off x="700635" y="1846151"/>
            <a:ext cx="60990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student-T distribution kernel (with 1df) instead of Gaussian kernel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/>
              <a:t>Since it has more heavy/fatter tails than Gaussian which allow dissimilar points to be mapped too far apart in the low dimensional data =&gt; high variability in the data. This </a:t>
            </a:r>
            <a:r>
              <a:rPr lang="en-CA" b="1" dirty="0"/>
              <a:t>reduces the crowding problem</a:t>
            </a:r>
            <a:r>
              <a:rPr lang="en-CA" dirty="0"/>
              <a:t>.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CA" dirty="0"/>
              <a:t>Reduced the computation complexity (easier in derivatives computation)</a:t>
            </a:r>
          </a:p>
          <a:p>
            <a:pPr lvl="1"/>
            <a:endParaRPr lang="en-CA" dirty="0"/>
          </a:p>
          <a:p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288733-49EA-4C4B-B7A0-65CB8200E052}"/>
              </a:ext>
            </a:extLst>
          </p:cNvPr>
          <p:cNvSpPr txBox="1"/>
          <p:nvPr/>
        </p:nvSpPr>
        <p:spPr>
          <a:xfrm>
            <a:off x="582615" y="4643242"/>
            <a:ext cx="92209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In the computation of t-SNE, a parameter is called </a:t>
            </a:r>
            <a:r>
              <a:rPr lang="en-CA" b="1" dirty="0"/>
              <a:t>‘perplexity’,</a:t>
            </a:r>
            <a:r>
              <a:rPr lang="en-CA" dirty="0"/>
              <a:t> which can be interpreted as a </a:t>
            </a:r>
            <a:r>
              <a:rPr lang="en-CA" b="1" dirty="0"/>
              <a:t>smooth measure of the effective number of neighbors</a:t>
            </a:r>
            <a:r>
              <a:rPr lang="en-CA" dirty="0"/>
              <a:t>, whose typical value is between 5 and 50.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782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7F049-10B9-AD4C-8482-CB97D2F78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T-SNE VS PCA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6201FF0A-60FA-F146-B86C-F0DDE2C692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573297"/>
              </p:ext>
            </p:extLst>
          </p:nvPr>
        </p:nvGraphicFramePr>
        <p:xfrm>
          <a:off x="800100" y="1607611"/>
          <a:ext cx="10790730" cy="4678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808109">
                  <a:extLst>
                    <a:ext uri="{9D8B030D-6E8A-4147-A177-3AD203B41FA5}">
                      <a16:colId xmlns:a16="http://schemas.microsoft.com/office/drawing/2014/main" val="708566631"/>
                    </a:ext>
                  </a:extLst>
                </a:gridCol>
                <a:gridCol w="3912782">
                  <a:extLst>
                    <a:ext uri="{9D8B030D-6E8A-4147-A177-3AD203B41FA5}">
                      <a16:colId xmlns:a16="http://schemas.microsoft.com/office/drawing/2014/main" val="249601592"/>
                    </a:ext>
                  </a:extLst>
                </a:gridCol>
                <a:gridCol w="4069839">
                  <a:extLst>
                    <a:ext uri="{9D8B030D-6E8A-4147-A177-3AD203B41FA5}">
                      <a16:colId xmlns:a16="http://schemas.microsoft.com/office/drawing/2014/main" val="17873446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T-SNE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972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Year of release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1933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51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Type of dim. reduction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Linear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Non-Linear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472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How it works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maximize variance (minimize squared error between distances in the original data and distances in the low dimensional data)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calculates a similarity measure between pairs of instances in the high dimensional space and in the low dimensional space. It then tries to minimize these two similarity measures using a cost function(</a:t>
                      </a:r>
                      <a:r>
                        <a:rPr lang="en-CA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Kullback-Liebler</a:t>
                      </a:r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divergence) using Gradient Descent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2378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Goal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Preserves large pairwise (global) distances 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Preserves small pairwise distances (local similarities)</a:t>
                      </a:r>
                      <a:endParaRPr 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992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Visualization quality for complex high dimensional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Poor (square error preserves only large distances)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Excellent (</a:t>
                      </a:r>
                      <a:r>
                        <a:rPr lang="en-CA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Usually show clear separation in the data</a:t>
                      </a:r>
                      <a:r>
                        <a:rPr lang="en-US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5681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4675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6EF95-9BC9-874A-A61B-A894100F8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97" y="897751"/>
            <a:ext cx="3601757" cy="19559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AGENDA</a:t>
            </a:r>
            <a:br>
              <a:rPr lang="en-US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kern="1200" cap="all" spc="3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7E8CF86-5F07-F34F-A2A3-91213CF25BFE}"/>
              </a:ext>
            </a:extLst>
          </p:cNvPr>
          <p:cNvSpPr txBox="1"/>
          <p:nvPr/>
        </p:nvSpPr>
        <p:spPr>
          <a:xfrm>
            <a:off x="631546" y="1875715"/>
            <a:ext cx="3613708" cy="339173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Problem Statement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Executive Summary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Approaches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Insights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Appendix: Dimensionality reduction techniques:</a:t>
            </a:r>
          </a:p>
          <a:p>
            <a:pPr marL="800100" lvl="1" indent="-28575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dirty="0"/>
              <a:t>PCA</a:t>
            </a:r>
          </a:p>
          <a:p>
            <a:pPr marL="800100" lvl="1" indent="-28575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lang="en-US" dirty="0"/>
              <a:t>T-SNE (visualization)</a:t>
            </a:r>
          </a:p>
          <a:p>
            <a:pPr marL="34290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Clustering Model</a:t>
            </a:r>
          </a:p>
          <a:p>
            <a:pPr marL="342900" indent="-28575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Clustering Analysis</a:t>
            </a:r>
          </a:p>
        </p:txBody>
      </p:sp>
      <p:pic>
        <p:nvPicPr>
          <p:cNvPr id="5" name="Picture 4" descr="Writing an appointment on a paper agenda">
            <a:extLst>
              <a:ext uri="{FF2B5EF4-FFF2-40B4-BE49-F238E27FC236}">
                <a16:creationId xmlns:a16="http://schemas.microsoft.com/office/drawing/2014/main" id="{DD79FE25-6131-4102-9899-5D4389A600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799" b="-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840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F2AF110-AF37-16D4-9349-0D6C71440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138324"/>
            <a:ext cx="5928765" cy="580133"/>
          </a:xfrm>
        </p:spPr>
        <p:txBody>
          <a:bodyPr>
            <a:normAutofit fontScale="90000"/>
          </a:bodyPr>
          <a:lstStyle/>
          <a:p>
            <a:r>
              <a:rPr lang="en-US" dirty="0"/>
              <a:t>Problem Statements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42B319B-99E8-0F89-3F6D-1F1F53CE4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dirty="0">
                <a:effectLst/>
                <a:latin typeface="-apple-system"/>
              </a:rPr>
              <a:t>Problem Statement #1 - Identify peer group for a patient to compare progress against</a:t>
            </a:r>
          </a:p>
          <a:p>
            <a:pPr algn="l"/>
            <a:endParaRPr lang="en-US" b="0" i="0" dirty="0">
              <a:effectLst/>
              <a:latin typeface="-apple-system"/>
            </a:endParaRPr>
          </a:p>
          <a:p>
            <a:pPr algn="l"/>
            <a:r>
              <a:rPr lang="en-US" b="0" i="0" dirty="0">
                <a:effectLst/>
                <a:latin typeface="-apple-system"/>
              </a:rPr>
              <a:t>Problem Statement #2 - Determine whether progress is being made based on assessment</a:t>
            </a:r>
          </a:p>
        </p:txBody>
      </p:sp>
    </p:spTree>
    <p:extLst>
      <p:ext uri="{BB962C8B-B14F-4D97-AF65-F5344CB8AC3E}">
        <p14:creationId xmlns:p14="http://schemas.microsoft.com/office/powerpoint/2010/main" val="1157719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833CAF-0C8F-BF76-5DAE-7AB825FB6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-14076"/>
            <a:ext cx="9825851" cy="601900"/>
          </a:xfrm>
        </p:spPr>
        <p:txBody>
          <a:bodyPr>
            <a:normAutofit fontScale="90000"/>
          </a:bodyPr>
          <a:lstStyle/>
          <a:p>
            <a:r>
              <a:rPr lang="en-US" dirty="0"/>
              <a:t>Executive Summary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F3CBD5-5980-4D26-6E0F-DC75C0F2A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22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EBE6FEA-845F-893A-B00E-663AE88C85EA}"/>
              </a:ext>
            </a:extLst>
          </p:cNvPr>
          <p:cNvSpPr/>
          <p:nvPr/>
        </p:nvSpPr>
        <p:spPr>
          <a:xfrm>
            <a:off x="2590797" y="1904992"/>
            <a:ext cx="1121228" cy="1110343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PCA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E1092C-8E07-09AE-FE9E-8664E28A3F3D}"/>
              </a:ext>
            </a:extLst>
          </p:cNvPr>
          <p:cNvSpPr/>
          <p:nvPr/>
        </p:nvSpPr>
        <p:spPr>
          <a:xfrm>
            <a:off x="2569029" y="938892"/>
            <a:ext cx="1121228" cy="51084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tSNE</a:t>
            </a:r>
            <a:endParaRPr lang="en-US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8E6EB90-3C93-8A3A-E058-3A85B4631CE1}"/>
              </a:ext>
            </a:extLst>
          </p:cNvPr>
          <p:cNvSpPr/>
          <p:nvPr/>
        </p:nvSpPr>
        <p:spPr>
          <a:xfrm>
            <a:off x="3886199" y="2334985"/>
            <a:ext cx="685801" cy="391887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49C79E2C-6C77-E7F9-8501-DBEB2F9BE7BA}"/>
              </a:ext>
            </a:extLst>
          </p:cNvPr>
          <p:cNvSpPr/>
          <p:nvPr/>
        </p:nvSpPr>
        <p:spPr>
          <a:xfrm>
            <a:off x="1730829" y="1607581"/>
            <a:ext cx="576943" cy="391887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CD03F365-7E84-53FB-0982-ABD003793551}"/>
              </a:ext>
            </a:extLst>
          </p:cNvPr>
          <p:cNvSpPr/>
          <p:nvPr/>
        </p:nvSpPr>
        <p:spPr>
          <a:xfrm>
            <a:off x="549730" y="1215694"/>
            <a:ext cx="957945" cy="1143000"/>
          </a:xfrm>
          <a:prstGeom prst="can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dataset</a:t>
            </a:r>
          </a:p>
        </p:txBody>
      </p:sp>
      <p:sp>
        <p:nvSpPr>
          <p:cNvPr id="12" name="Document 11">
            <a:extLst>
              <a:ext uri="{FF2B5EF4-FFF2-40B4-BE49-F238E27FC236}">
                <a16:creationId xmlns:a16="http://schemas.microsoft.com/office/drawing/2014/main" id="{C189FBC1-F891-37D7-BAE7-A2C441D24A51}"/>
              </a:ext>
            </a:extLst>
          </p:cNvPr>
          <p:cNvSpPr/>
          <p:nvPr/>
        </p:nvSpPr>
        <p:spPr>
          <a:xfrm>
            <a:off x="4702629" y="2035628"/>
            <a:ext cx="1121220" cy="985157"/>
          </a:xfrm>
          <a:prstGeom prst="flowChartDocumen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Important cluster variables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DC20FB3-C2D7-D03F-ECFE-743A4D8E8159}"/>
              </a:ext>
            </a:extLst>
          </p:cNvPr>
          <p:cNvSpPr/>
          <p:nvPr/>
        </p:nvSpPr>
        <p:spPr>
          <a:xfrm>
            <a:off x="5987145" y="2334985"/>
            <a:ext cx="685801" cy="391887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14C80A-D85D-14B2-22C3-9FE8CAAFB788}"/>
              </a:ext>
            </a:extLst>
          </p:cNvPr>
          <p:cNvSpPr/>
          <p:nvPr/>
        </p:nvSpPr>
        <p:spPr>
          <a:xfrm>
            <a:off x="9993085" y="1883222"/>
            <a:ext cx="1164772" cy="63137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4390E08-634C-2B21-C563-B614D67047C6}"/>
              </a:ext>
            </a:extLst>
          </p:cNvPr>
          <p:cNvSpPr/>
          <p:nvPr/>
        </p:nvSpPr>
        <p:spPr>
          <a:xfrm>
            <a:off x="9002487" y="1981191"/>
            <a:ext cx="674914" cy="631373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C276B60-D960-A197-9588-6C5A37D062B5}"/>
              </a:ext>
            </a:extLst>
          </p:cNvPr>
          <p:cNvSpPr/>
          <p:nvPr/>
        </p:nvSpPr>
        <p:spPr>
          <a:xfrm>
            <a:off x="9089571" y="1273619"/>
            <a:ext cx="1175657" cy="631373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B43655-8CA8-17A0-CBCC-F436D1AB26CE}"/>
              </a:ext>
            </a:extLst>
          </p:cNvPr>
          <p:cNvSpPr/>
          <p:nvPr/>
        </p:nvSpPr>
        <p:spPr>
          <a:xfrm>
            <a:off x="6770911" y="1872344"/>
            <a:ext cx="1121228" cy="1110343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Cluster Model </a:t>
            </a:r>
            <a:br>
              <a:rPr lang="en-US" sz="1400" dirty="0"/>
            </a:br>
            <a:r>
              <a:rPr lang="en-US" sz="1400" dirty="0"/>
              <a:t>(K-Means, GMM)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1BE3BF3C-4476-8BDF-5D23-D907A94CCB70}"/>
              </a:ext>
            </a:extLst>
          </p:cNvPr>
          <p:cNvSpPr/>
          <p:nvPr/>
        </p:nvSpPr>
        <p:spPr>
          <a:xfrm>
            <a:off x="8120745" y="1779809"/>
            <a:ext cx="685801" cy="391887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503520F2-5E7E-0843-A1C3-7454856052D5}"/>
              </a:ext>
            </a:extLst>
          </p:cNvPr>
          <p:cNvSpPr/>
          <p:nvPr/>
        </p:nvSpPr>
        <p:spPr>
          <a:xfrm>
            <a:off x="3886198" y="1215694"/>
            <a:ext cx="685801" cy="391887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cument 21">
            <a:extLst>
              <a:ext uri="{FF2B5EF4-FFF2-40B4-BE49-F238E27FC236}">
                <a16:creationId xmlns:a16="http://schemas.microsoft.com/office/drawing/2014/main" id="{4191E7CB-605A-C9E3-D3AF-D41F3208E261}"/>
              </a:ext>
            </a:extLst>
          </p:cNvPr>
          <p:cNvSpPr/>
          <p:nvPr/>
        </p:nvSpPr>
        <p:spPr>
          <a:xfrm>
            <a:off x="4702629" y="794657"/>
            <a:ext cx="1545771" cy="985157"/>
          </a:xfrm>
          <a:prstGeom prst="flowChartDocumen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Visualization of different patterns</a:t>
            </a:r>
            <a:endParaRPr lang="en-US" sz="1600" dirty="0"/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CA295718-0904-BA76-9F2A-AC7D954A8586}"/>
              </a:ext>
            </a:extLst>
          </p:cNvPr>
          <p:cNvSpPr/>
          <p:nvPr/>
        </p:nvSpPr>
        <p:spPr>
          <a:xfrm>
            <a:off x="9753600" y="2556783"/>
            <a:ext cx="582386" cy="620486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4DE4D90-24AB-D2B8-08ED-3255CC903B39}"/>
              </a:ext>
            </a:extLst>
          </p:cNvPr>
          <p:cNvSpPr/>
          <p:nvPr/>
        </p:nvSpPr>
        <p:spPr>
          <a:xfrm>
            <a:off x="9035141" y="3167066"/>
            <a:ext cx="2041071" cy="511629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 profiling</a:t>
            </a: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32F19DAE-C41F-7A5C-0204-D258D48C033F}"/>
              </a:ext>
            </a:extLst>
          </p:cNvPr>
          <p:cNvSpPr/>
          <p:nvPr/>
        </p:nvSpPr>
        <p:spPr>
          <a:xfrm>
            <a:off x="9764483" y="3688224"/>
            <a:ext cx="582386" cy="620486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ocument 26">
            <a:extLst>
              <a:ext uri="{FF2B5EF4-FFF2-40B4-BE49-F238E27FC236}">
                <a16:creationId xmlns:a16="http://schemas.microsoft.com/office/drawing/2014/main" id="{59DFB0F4-E4E6-A22A-46C7-F17EE959DDB0}"/>
              </a:ext>
            </a:extLst>
          </p:cNvPr>
          <p:cNvSpPr/>
          <p:nvPr/>
        </p:nvSpPr>
        <p:spPr>
          <a:xfrm>
            <a:off x="9363077" y="5482339"/>
            <a:ext cx="1406974" cy="734794"/>
          </a:xfrm>
          <a:prstGeom prst="flowChartDocumen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insights</a:t>
            </a:r>
            <a:endParaRPr lang="en-US" sz="1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BDEFD4-0E20-60D2-70BE-3C80F973EFB3}"/>
              </a:ext>
            </a:extLst>
          </p:cNvPr>
          <p:cNvSpPr/>
          <p:nvPr/>
        </p:nvSpPr>
        <p:spPr>
          <a:xfrm>
            <a:off x="9089571" y="4318239"/>
            <a:ext cx="2041071" cy="511629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 Labelling</a:t>
            </a:r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979C831E-8AC5-3B21-C539-8A32E0283524}"/>
              </a:ext>
            </a:extLst>
          </p:cNvPr>
          <p:cNvSpPr/>
          <p:nvPr/>
        </p:nvSpPr>
        <p:spPr>
          <a:xfrm>
            <a:off x="9775371" y="4829868"/>
            <a:ext cx="582386" cy="620486"/>
          </a:xfrm>
          <a:prstGeom prst="down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DF2881-5C14-E209-835F-A3DD4CBB65ED}"/>
              </a:ext>
            </a:extLst>
          </p:cNvPr>
          <p:cNvSpPr txBox="1"/>
          <p:nvPr/>
        </p:nvSpPr>
        <p:spPr>
          <a:xfrm>
            <a:off x="642256" y="3313914"/>
            <a:ext cx="816429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Principal component analysis</a:t>
            </a:r>
            <a:r>
              <a:rPr lang="en-CA" dirty="0"/>
              <a:t> (</a:t>
            </a:r>
            <a:r>
              <a:rPr lang="en-CA" b="1" dirty="0"/>
              <a:t>PCA</a:t>
            </a:r>
            <a:r>
              <a:rPr lang="en-CA" dirty="0"/>
              <a:t>) is a statistical procedure that is used to reduce the dimensionality. It finds a new set of dimensions such that all the dimensions are orthogonal (and hence linearly independent) and ranked according to the variance of data along them. </a:t>
            </a:r>
            <a:endParaRPr lang="en-US" dirty="0"/>
          </a:p>
          <a:p>
            <a:endParaRPr lang="en-US" b="1" dirty="0"/>
          </a:p>
          <a:p>
            <a:r>
              <a:rPr lang="en-CA" b="1" dirty="0"/>
              <a:t>t-SNE</a:t>
            </a:r>
            <a:r>
              <a:rPr lang="en-CA" dirty="0"/>
              <a:t> is </a:t>
            </a:r>
            <a:r>
              <a:rPr lang="en-US" dirty="0"/>
              <a:t>A very popular and state of the art dimensionality reduction technique and </a:t>
            </a:r>
            <a:r>
              <a:rPr lang="en-CA" dirty="0"/>
              <a:t>data visualization and can even be used for outlier detection. It is </a:t>
            </a:r>
            <a:r>
              <a:rPr lang="en-US" dirty="0"/>
              <a:t>used to map high dimensional data to 2 or 3 dimensions in order to visualize it. It does so by computing affinities between points, and trying to maintain these affinities in the new, low-dimensional space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99FF3D-E0E3-8DB4-56BA-F521A5CA6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4782"/>
            <a:ext cx="10691265" cy="601899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174986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B612EE-C982-92D2-3BEB-FCA5D756BFDC}"/>
              </a:ext>
            </a:extLst>
          </p:cNvPr>
          <p:cNvSpPr txBox="1"/>
          <p:nvPr/>
        </p:nvSpPr>
        <p:spPr>
          <a:xfrm>
            <a:off x="667626" y="1698171"/>
            <a:ext cx="1070794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Data cleaning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E.g., future dated assessments, date of births, etc.</a:t>
            </a:r>
            <a:endParaRPr lang="en-US" b="0" i="0" dirty="0">
              <a:effectLst/>
              <a:latin typeface="-apple-system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Selecting the </a:t>
            </a:r>
            <a:r>
              <a:rPr lang="en-US" b="0" i="0">
                <a:effectLst/>
                <a:latin typeface="-apple-system"/>
              </a:rPr>
              <a:t>right model</a:t>
            </a:r>
            <a:endParaRPr lang="en-US" b="0" i="0" dirty="0">
              <a:effectLst/>
              <a:latin typeface="-apple-system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Cluster analysis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Data analysis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Its not just numbers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Lean metadata about the assessment</a:t>
            </a:r>
            <a:endParaRPr lang="en-US" b="0" i="0" dirty="0">
              <a:effectLst/>
              <a:latin typeface="-apple-system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-apple-system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Visualizing the data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34BF635-0AED-1C94-380C-572EBA670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745" y="94782"/>
            <a:ext cx="10691265" cy="601899"/>
          </a:xfrm>
        </p:spPr>
        <p:txBody>
          <a:bodyPr>
            <a:normAutofit fontScale="90000"/>
          </a:bodyPr>
          <a:lstStyle/>
          <a:p>
            <a:r>
              <a:rPr lang="en-US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2270266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Video 18">
            <a:extLst>
              <a:ext uri="{FF2B5EF4-FFF2-40B4-BE49-F238E27FC236}">
                <a16:creationId xmlns:a16="http://schemas.microsoft.com/office/drawing/2014/main" id="{CFF562A8-1ACC-4229-A95B-2A53B91A2D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F617AA-B134-5E48-960C-00F7E4E17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871759"/>
            <a:ext cx="8703128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Appendix: PCA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18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DC092C-1CE9-D44B-8632-95E96E587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667491"/>
          </a:xfrm>
        </p:spPr>
        <p:txBody>
          <a:bodyPr>
            <a:normAutofit fontScale="90000"/>
          </a:bodyPr>
          <a:lstStyle/>
          <a:p>
            <a:r>
              <a:rPr lang="en-US" dirty="0"/>
              <a:t>How PCA reduces dimensions of the data?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FA7618F3-86B3-47EA-9740-CA54EC5D45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5613535"/>
              </p:ext>
            </p:extLst>
          </p:nvPr>
        </p:nvGraphicFramePr>
        <p:xfrm>
          <a:off x="700088" y="2486766"/>
          <a:ext cx="10691812" cy="36473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E0E609D-ED51-7542-A5C9-4C43FC50D1CE}"/>
              </a:ext>
            </a:extLst>
          </p:cNvPr>
          <p:cNvSpPr txBox="1"/>
          <p:nvPr/>
        </p:nvSpPr>
        <p:spPr>
          <a:xfrm>
            <a:off x="2678789" y="2037002"/>
            <a:ext cx="7701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Remove redundancy      +       Keep the most important information</a:t>
            </a:r>
          </a:p>
        </p:txBody>
      </p:sp>
    </p:spTree>
    <p:extLst>
      <p:ext uri="{BB962C8B-B14F-4D97-AF65-F5344CB8AC3E}">
        <p14:creationId xmlns:p14="http://schemas.microsoft.com/office/powerpoint/2010/main" val="1738536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F51150-0224-F944-8BF9-881E5574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607115"/>
            <a:ext cx="2364043" cy="5566857"/>
          </a:xfrm>
        </p:spPr>
        <p:txBody>
          <a:bodyPr>
            <a:normAutofit/>
          </a:bodyPr>
          <a:lstStyle/>
          <a:p>
            <a:r>
              <a:rPr lang="en-US" sz="2400" dirty="0"/>
              <a:t>How does PCA works?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E0104E4-99BC-494F-8342-F250828E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30209" y="723900"/>
            <a:ext cx="15948" cy="545007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38DA005-8D95-8C43-9723-FCB46A8D4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6998" y="607115"/>
            <a:ext cx="7733766" cy="327533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48076-2780-A149-98A1-6F0291FC7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6998" y="3992703"/>
            <a:ext cx="8436390" cy="256298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CA" sz="1400" dirty="0"/>
              <a:t>Calculate the covariance matrix </a:t>
            </a:r>
            <a:r>
              <a:rPr lang="en-CA" sz="1400" i="1" dirty="0"/>
              <a:t>X</a:t>
            </a:r>
            <a:r>
              <a:rPr lang="en-CA" sz="1400" dirty="0"/>
              <a:t> of data points.</a:t>
            </a:r>
          </a:p>
          <a:p>
            <a:pPr>
              <a:lnSpc>
                <a:spcPct val="110000"/>
              </a:lnSpc>
            </a:pPr>
            <a:r>
              <a:rPr lang="en-CA" sz="1400" dirty="0"/>
              <a:t>Calculate eigen vectors and corresponding eigen values.</a:t>
            </a:r>
          </a:p>
          <a:p>
            <a:pPr marL="0" indent="0" algn="ctr">
              <a:lnSpc>
                <a:spcPct val="110000"/>
              </a:lnSpc>
              <a:buNone/>
            </a:pPr>
            <a:endParaRPr lang="en-CA" sz="1400" dirty="0"/>
          </a:p>
          <a:p>
            <a:pPr marL="0" indent="0" algn="ctr">
              <a:lnSpc>
                <a:spcPct val="110000"/>
              </a:lnSpc>
              <a:buNone/>
            </a:pPr>
            <a:endParaRPr lang="en-CA" sz="1400" dirty="0"/>
          </a:p>
          <a:p>
            <a:pPr>
              <a:lnSpc>
                <a:spcPct val="110000"/>
              </a:lnSpc>
            </a:pPr>
            <a:r>
              <a:rPr lang="en-CA" sz="1400" dirty="0"/>
              <a:t>Sort the eigen vectors according to their eigen values in decreasing order.</a:t>
            </a:r>
          </a:p>
          <a:p>
            <a:pPr>
              <a:lnSpc>
                <a:spcPct val="110000"/>
              </a:lnSpc>
            </a:pPr>
            <a:r>
              <a:rPr lang="en-CA" sz="1400" dirty="0"/>
              <a:t>Choose first k eigen vectors and that will be the new k dimensions.</a:t>
            </a:r>
          </a:p>
          <a:p>
            <a:pPr>
              <a:lnSpc>
                <a:spcPct val="110000"/>
              </a:lnSpc>
            </a:pPr>
            <a:r>
              <a:rPr lang="en-CA" sz="1400" dirty="0"/>
              <a:t>Transform the original n dimensional data points into k dimensions.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CA" sz="1400" dirty="0"/>
              <a:t>      </a:t>
            </a:r>
            <a:endParaRPr lang="en-CA" sz="1400" b="1" dirty="0">
              <a:solidFill>
                <a:schemeClr val="accent4"/>
              </a:solidFill>
            </a:endParaRPr>
          </a:p>
          <a:p>
            <a:pPr>
              <a:lnSpc>
                <a:spcPct val="110000"/>
              </a:lnSpc>
            </a:pPr>
            <a:endParaRPr lang="en-US" sz="1400" dirty="0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D726F819-2ACE-BE45-8E43-797D0669C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8428" y="6250886"/>
            <a:ext cx="6300384" cy="3047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91B5407-3568-0344-9778-BE960913403C}"/>
              </a:ext>
            </a:extLst>
          </p:cNvPr>
          <p:cNvSpPr txBox="1"/>
          <p:nvPr/>
        </p:nvSpPr>
        <p:spPr>
          <a:xfrm>
            <a:off x="10651094" y="5783513"/>
            <a:ext cx="91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K=2, n=12, m=5</a:t>
            </a: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AB6A9124-23F3-3541-97BE-621F8F93F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164" y="4649498"/>
            <a:ext cx="7340600" cy="28226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3AF5EB-93F7-1C4F-8E14-7A510DE50EA6}"/>
              </a:ext>
            </a:extLst>
          </p:cNvPr>
          <p:cNvSpPr txBox="1"/>
          <p:nvPr/>
        </p:nvSpPr>
        <p:spPr>
          <a:xfrm>
            <a:off x="10251082" y="6203828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1192759917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1B1D2F"/>
      </a:dk2>
      <a:lt2>
        <a:srgbClr val="F0F3F1"/>
      </a:lt2>
      <a:accent1>
        <a:srgbClr val="DD33C7"/>
      </a:accent1>
      <a:accent2>
        <a:srgbClr val="9A21CB"/>
      </a:accent2>
      <a:accent3>
        <a:srgbClr val="6533DD"/>
      </a:accent3>
      <a:accent4>
        <a:srgbClr val="2539CC"/>
      </a:accent4>
      <a:accent5>
        <a:srgbClr val="338EDD"/>
      </a:accent5>
      <a:accent6>
        <a:srgbClr val="20BFC7"/>
      </a:accent6>
      <a:hlink>
        <a:srgbClr val="3F6EB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10715</TotalTime>
  <Words>763</Words>
  <Application>Microsoft Office PowerPoint</Application>
  <PresentationFormat>Widescreen</PresentationFormat>
  <Paragraphs>110</Paragraphs>
  <Slides>13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-apple-system</vt:lpstr>
      <vt:lpstr>Arial</vt:lpstr>
      <vt:lpstr>Calibri</vt:lpstr>
      <vt:lpstr>Calisto MT</vt:lpstr>
      <vt:lpstr>Univers Condensed</vt:lpstr>
      <vt:lpstr>Wingdings</vt:lpstr>
      <vt:lpstr>ChronicleVTI</vt:lpstr>
      <vt:lpstr>Autism Hackathon Use Case 3: Machine Learning</vt:lpstr>
      <vt:lpstr>AGENDA </vt:lpstr>
      <vt:lpstr>Problem Statements</vt:lpstr>
      <vt:lpstr>Executive Summary</vt:lpstr>
      <vt:lpstr>Methodology</vt:lpstr>
      <vt:lpstr>Insights</vt:lpstr>
      <vt:lpstr>Appendix: PCA</vt:lpstr>
      <vt:lpstr>How PCA reduces dimensions of the data?</vt:lpstr>
      <vt:lpstr>How does PCA works?</vt:lpstr>
      <vt:lpstr>Appendix: T-SNE</vt:lpstr>
      <vt:lpstr>What is T-SNE? t-Distributed Stochastic Neighbor Embedding </vt:lpstr>
      <vt:lpstr>How t-SNE works?</vt:lpstr>
      <vt:lpstr>T-SNE VS PCA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Dimensionality Reduction techniques</dc:title>
  <dc:creator>Noha Elprince</dc:creator>
  <cp:lastModifiedBy>Dhruv Bhatnagar</cp:lastModifiedBy>
  <cp:revision>23</cp:revision>
  <dcterms:created xsi:type="dcterms:W3CDTF">2022-02-21T00:42:53Z</dcterms:created>
  <dcterms:modified xsi:type="dcterms:W3CDTF">2023-04-20T16:09:48Z</dcterms:modified>
</cp:coreProperties>
</file>

<file path=docProps/thumbnail.jpeg>
</file>